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6858000" cy="9144000" type="screen4x3"/>
  <p:notesSz cx="6881813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727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2119" cy="464821"/>
          </a:xfrm>
          <a:prstGeom prst="rect">
            <a:avLst/>
          </a:prstGeom>
        </p:spPr>
        <p:txBody>
          <a:bodyPr vert="horz" lIns="92415" tIns="46209" rIns="92415" bIns="462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64821"/>
          </a:xfrm>
          <a:prstGeom prst="rect">
            <a:avLst/>
          </a:prstGeom>
        </p:spPr>
        <p:txBody>
          <a:bodyPr vert="horz" lIns="92415" tIns="46209" rIns="92415" bIns="46209" rtlCol="0"/>
          <a:lstStyle>
            <a:lvl1pPr algn="r">
              <a:defRPr sz="1200"/>
            </a:lvl1pPr>
          </a:lstStyle>
          <a:p>
            <a:fld id="{D94EB3EC-41C4-4269-83EB-9BD6147BE368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700088"/>
            <a:ext cx="2611437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5" tIns="46209" rIns="92415" bIns="462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15" tIns="46209" rIns="92415" bIns="462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2982119" cy="464821"/>
          </a:xfrm>
          <a:prstGeom prst="rect">
            <a:avLst/>
          </a:prstGeom>
        </p:spPr>
        <p:txBody>
          <a:bodyPr vert="horz" lIns="92415" tIns="46209" rIns="92415" bIns="462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1"/>
          </a:xfrm>
          <a:prstGeom prst="rect">
            <a:avLst/>
          </a:prstGeom>
        </p:spPr>
        <p:txBody>
          <a:bodyPr vert="horz" lIns="92415" tIns="46209" rIns="92415" bIns="46209" rtlCol="0" anchor="b"/>
          <a:lstStyle>
            <a:lvl1pPr algn="r">
              <a:defRPr sz="1200"/>
            </a:lvl1pPr>
          </a:lstStyle>
          <a:p>
            <a:fld id="{2C2F21C4-819F-43B9-9E15-9F6B2CC16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1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35188" y="700088"/>
            <a:ext cx="2611437" cy="3482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08712" indent="-2722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092011" indent="-2174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28501" indent="-2174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66557" indent="-2174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17129" indent="-217464" defTabSz="7775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67702" indent="-217464" defTabSz="7775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18274" indent="-217464" defTabSz="7775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68845" indent="-217464" defTabSz="77755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A6FF56-75A4-4E82-82F0-C53F2A577458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1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8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1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8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1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5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5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CEB95-B6A1-47AB-AB62-45AFD81D76DC}" type="datetimeFigureOut">
              <a:rPr lang="en-US" smtClean="0"/>
              <a:pPr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CF11-AE32-426E-972B-79D0F2ED5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8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810000" y="4227981"/>
            <a:ext cx="2995581" cy="1768934"/>
          </a:xfrm>
          <a:prstGeom prst="rect">
            <a:avLst/>
          </a:prstGeom>
          <a:solidFill>
            <a:schemeClr val="bg1"/>
          </a:solidFill>
        </p:spPr>
        <p:txBody>
          <a:bodyPr wrap="square" lIns="105906" tIns="52953" rIns="105906" bIns="52953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</a:rPr>
              <a:t>Registration for Fall 2024 tours is now open. Please use this link for detailed information and to register: </a:t>
            </a:r>
            <a:r>
              <a:rPr lang="en-US" b="1" dirty="0" err="1">
                <a:solidFill>
                  <a:srgbClr val="C00000"/>
                </a:solidFill>
              </a:rPr>
              <a:t>arboretum.arizona.edu</a:t>
            </a:r>
            <a:r>
              <a:rPr lang="en-US" b="1" dirty="0">
                <a:solidFill>
                  <a:srgbClr val="C00000"/>
                </a:solidFill>
              </a:rPr>
              <a:t>/</a:t>
            </a:r>
            <a:r>
              <a:rPr lang="en-US" b="1" dirty="0" err="1">
                <a:solidFill>
                  <a:srgbClr val="C00000"/>
                </a:solidFill>
              </a:rPr>
              <a:t>tree_tours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797" y="8523438"/>
            <a:ext cx="6743308" cy="537827"/>
          </a:xfrm>
          <a:prstGeom prst="rect">
            <a:avLst/>
          </a:prstGeom>
          <a:solidFill>
            <a:srgbClr val="5C8727">
              <a:alpha val="50196"/>
            </a:srgbClr>
          </a:solidFill>
          <a:ln w="19050">
            <a:solidFill>
              <a:srgbClr val="5C8727"/>
            </a:solidFill>
          </a:ln>
        </p:spPr>
        <p:txBody>
          <a:bodyPr wrap="square" lIns="105906" tIns="52953" rIns="105906" bIns="52953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iz Quadrata TT" pitchFamily="2" charset="0"/>
              </a:rPr>
              <a:t>Visit the Campus Arboretum Office at: 101 Herring Hall </a:t>
            </a:r>
          </a:p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iz Quadrata TT" pitchFamily="2" charset="0"/>
              </a:rPr>
              <a:t>P.O. Box 210036 Tucson, AZ 85721</a:t>
            </a:r>
            <a:endParaRPr lang="en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iz Quadrata TT" pitchFamily="2" charset="0"/>
            </a:endParaRPr>
          </a:p>
        </p:txBody>
      </p:sp>
      <p:pic>
        <p:nvPicPr>
          <p:cNvPr id="307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439" y="175063"/>
            <a:ext cx="3610244" cy="47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0" descr="UA_Block A- AZ_200-28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72" y="261605"/>
            <a:ext cx="682738" cy="71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76909" y="588071"/>
            <a:ext cx="5891989" cy="522439"/>
          </a:xfrm>
          <a:prstGeom prst="rect">
            <a:avLst/>
          </a:prstGeom>
          <a:noFill/>
        </p:spPr>
        <p:txBody>
          <a:bodyPr wrap="square" lIns="105906" tIns="52953" rIns="105906" bIns="52953">
            <a:spAutoFit/>
          </a:bodyPr>
          <a:lstStyle/>
          <a:p>
            <a:pPr algn="r">
              <a:defRPr/>
            </a:pPr>
            <a:r>
              <a:rPr lang="en-US" sz="1100" dirty="0">
                <a:solidFill>
                  <a:schemeClr val="tx2"/>
                </a:solidFill>
                <a:latin typeface="Friz Quadrata TT" pitchFamily="2" charset="0"/>
              </a:rPr>
              <a:t>The University of Arizona Campus Arboretum is a living laboratory  promoting stewardship and conservation of urban trees through research, education and outreach.  </a:t>
            </a:r>
            <a:r>
              <a:rPr lang="en-US" sz="1600" dirty="0">
                <a:solidFill>
                  <a:schemeClr val="tx2"/>
                </a:solidFill>
                <a:latin typeface="Friz Quadrata TT" pitchFamily="2" charset="0"/>
              </a:rPr>
              <a:t> </a:t>
            </a:r>
            <a:endParaRPr lang="en" sz="1600" dirty="0">
              <a:solidFill>
                <a:schemeClr val="tx2"/>
              </a:solidFill>
              <a:latin typeface="Friz Quadrata TT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1368661"/>
            <a:ext cx="6739079" cy="476272"/>
          </a:xfrm>
          <a:prstGeom prst="rect">
            <a:avLst/>
          </a:prstGeom>
          <a:solidFill>
            <a:srgbClr val="0C234B"/>
          </a:solidFill>
          <a:ln>
            <a:noFill/>
          </a:ln>
        </p:spPr>
        <p:txBody>
          <a:bodyPr wrap="square" lIns="105906" tIns="52953" rIns="105906" bIns="52953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FALL 2024    |    GUIDED TREE TOUR  SCHEDULE</a:t>
            </a:r>
            <a:endParaRPr lang="en" sz="24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604" y="1111167"/>
            <a:ext cx="6737905" cy="188638"/>
          </a:xfrm>
          <a:prstGeom prst="rect">
            <a:avLst/>
          </a:prstGeom>
          <a:solidFill>
            <a:srgbClr val="B7443B"/>
          </a:solidFill>
          <a:ln>
            <a:solidFill>
              <a:srgbClr val="55601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906" tIns="52953" rIns="105906" bIns="5295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6200" y="130872"/>
            <a:ext cx="6737905" cy="8915398"/>
          </a:xfrm>
          <a:prstGeom prst="rect">
            <a:avLst/>
          </a:prstGeom>
          <a:noFill/>
          <a:ln w="44450">
            <a:solidFill>
              <a:srgbClr val="556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anchor="ctr"/>
          <a:lstStyle/>
          <a:p>
            <a:pPr algn="ctr" defTabSz="914285">
              <a:defRPr/>
            </a:pPr>
            <a:endParaRPr lang="en-US">
              <a:ln>
                <a:solidFill>
                  <a:srgbClr val="80C000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027" y="7543800"/>
            <a:ext cx="6739078" cy="962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Special </a:t>
            </a:r>
            <a:r>
              <a:rPr lang="en-US" b="1">
                <a:ea typeface="Calibri" panose="020F0502020204030204" pitchFamily="34" charset="0"/>
                <a:cs typeface="Times New Roman" panose="02020603050405020304" pitchFamily="18" charset="0"/>
              </a:rPr>
              <a:t>tours are offered 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from November-April and are available by request. </a:t>
            </a:r>
            <a:r>
              <a:rPr lang="en-US" b="1" dirty="0"/>
              <a:t>To arrange a group tour, please e-mail:</a:t>
            </a:r>
            <a:endParaRPr lang="en-US" sz="1400" b="1" dirty="0"/>
          </a:p>
          <a:p>
            <a:pPr algn="ctr">
              <a:defRPr/>
            </a:pPr>
            <a:r>
              <a:rPr lang="en-US" dirty="0" err="1"/>
              <a:t>Arboretum-Tours@arizona.edu</a:t>
            </a:r>
            <a:r>
              <a:rPr lang="en-US" dirty="0"/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6C1D3B2-2CD2-D641-F488-18A05BC43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34009"/>
              </p:ext>
            </p:extLst>
          </p:nvPr>
        </p:nvGraphicFramePr>
        <p:xfrm>
          <a:off x="306373" y="2071588"/>
          <a:ext cx="3503627" cy="5450004"/>
        </p:xfrm>
        <a:graphic>
          <a:graphicData uri="http://schemas.openxmlformats.org/drawingml/2006/table">
            <a:tbl>
              <a:tblPr/>
              <a:tblGrid>
                <a:gridCol w="365475">
                  <a:extLst>
                    <a:ext uri="{9D8B030D-6E8A-4147-A177-3AD203B41FA5}">
                      <a16:colId xmlns:a16="http://schemas.microsoft.com/office/drawing/2014/main" val="2844062697"/>
                    </a:ext>
                  </a:extLst>
                </a:gridCol>
                <a:gridCol w="928352">
                  <a:extLst>
                    <a:ext uri="{9D8B030D-6E8A-4147-A177-3AD203B41FA5}">
                      <a16:colId xmlns:a16="http://schemas.microsoft.com/office/drawing/2014/main" val="392228305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624967096"/>
                    </a:ext>
                  </a:extLst>
                </a:gridCol>
              </a:tblGrid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95369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Sept. 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Old Main – New Directions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6924512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Sept. 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Arboretum History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92740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Sat.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Sept. 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ENR2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44545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Sept. 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Sonoran Natives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66235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Oct. 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Trees Around the World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778449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Sat.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Oct. 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ENR2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62314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Oct. 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Edible Landscapes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240766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 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Medicinal Plants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436206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 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Arboretum History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095880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Sat.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Nov. 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ENR2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139968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Nov. 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Sonoran Natives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017461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Trees Around the World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16620"/>
                  </a:ext>
                </a:extLst>
              </a:tr>
              <a:tr h="278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17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Edible Landscapes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324285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Sun.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Medicinal Plants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33733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 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Old Main – New Directions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374487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 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Arboretum History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696098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 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ENR2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1271512"/>
                  </a:ext>
                </a:extLst>
              </a:tr>
              <a:tr h="297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 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Sonoran Natives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185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B2985E-1935-E21A-C54A-59A1731D8B1A}"/>
              </a:ext>
            </a:extLst>
          </p:cNvPr>
          <p:cNvSpPr txBox="1"/>
          <p:nvPr/>
        </p:nvSpPr>
        <p:spPr>
          <a:xfrm>
            <a:off x="4056326" y="1882713"/>
            <a:ext cx="2511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Tours are offered in the morning and last 60-90 minutes. Please check registration links for specific start times and where to meet. Parking is available in </a:t>
            </a:r>
            <a:r>
              <a:rPr lang="en-US"/>
              <a:t>campus garages for $2 per hour. </a:t>
            </a:r>
            <a:endParaRPr lang="en-US" dirty="0"/>
          </a:p>
        </p:txBody>
      </p:sp>
      <p:pic>
        <p:nvPicPr>
          <p:cNvPr id="8" name="Picture 7" descr="A qr code with a dinosaur&#10;&#10;Description automatically generated">
            <a:extLst>
              <a:ext uri="{FF2B5EF4-FFF2-40B4-BE49-F238E27FC236}">
                <a16:creationId xmlns:a16="http://schemas.microsoft.com/office/drawing/2014/main" id="{D8090ECC-B899-E1FE-6CA1-19DBB759C0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6014495"/>
            <a:ext cx="1884926" cy="144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438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8"/>
  <p:tag name="TPFULLVERSION" val="2.2.0.38"/>
  <p:tag name="TPOS" val="2"/>
  <p:tag name="TPLASTSAVEVERSION" val="6.2 PC"/>
  <p:tag name="TPLASTSAVEPRODUCT" val="TurningPoint web for PowerPoin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264</Words>
  <Application>Microsoft Macintosh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Friz Quadrata TT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Quist</dc:creator>
  <cp:lastModifiedBy>Dorian Dodson</cp:lastModifiedBy>
  <cp:revision>114</cp:revision>
  <cp:lastPrinted>2020-01-23T18:37:23Z</cp:lastPrinted>
  <dcterms:created xsi:type="dcterms:W3CDTF">2014-11-21T21:30:41Z</dcterms:created>
  <dcterms:modified xsi:type="dcterms:W3CDTF">2024-08-30T17:16:42Z</dcterms:modified>
</cp:coreProperties>
</file>